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75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66FF99"/>
    <a:srgbClr val="006600"/>
    <a:srgbClr val="004C00"/>
    <a:srgbClr val="003300"/>
    <a:srgbClr val="FFCCCC"/>
    <a:srgbClr val="333300"/>
    <a:srgbClr val="EFAE4F"/>
    <a:srgbClr val="DE8F00"/>
    <a:srgbClr val="FF7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4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6911" y="2291499"/>
            <a:ext cx="7779529" cy="15270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04782"/>
            <a:ext cx="7789240" cy="69189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00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5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479"/>
            <a:ext cx="8229600" cy="10689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2814"/>
            <a:ext cx="8229600" cy="3264445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700"/>
            <a:ext cx="609600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6896"/>
            <a:ext cx="6096000" cy="3694697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5" y="102393"/>
            <a:ext cx="8229600" cy="891995"/>
          </a:xfrm>
        </p:spPr>
        <p:txBody>
          <a:bodyPr>
            <a:normAutofit/>
          </a:bodyPr>
          <a:lstStyle>
            <a:lvl1pPr algn="l">
              <a:defRPr sz="3600" u="none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807" y="1392286"/>
            <a:ext cx="4040188" cy="568644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00FF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222" y="1995719"/>
            <a:ext cx="4041775" cy="277154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9" y="1392286"/>
            <a:ext cx="4041775" cy="568644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00FF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95719"/>
            <a:ext cx="4041775" cy="277154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49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1960931"/>
            <a:ext cx="7789240" cy="152705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b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Извлечение данных через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</a:t>
            </a:r>
            <a:b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JSON 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55E94665-32B1-4522-8178-6F3CB6E53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965" y="4098800"/>
            <a:ext cx="7789240" cy="69189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PhD, </a:t>
            </a:r>
            <a:r>
              <a:rPr lang="kk-KZ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.о. доцента</a:t>
            </a:r>
            <a:r>
              <a:rPr lang="kk-KZ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Карюкин 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.И.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2933CF8-57D7-872B-29B2-9CC9C6FAC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/>
                </a:solidFill>
              </a:rPr>
              <a:t>Через цикл перебирается каждый пост и ведется подсчет количества фото</a:t>
            </a:r>
          </a:p>
          <a:p>
            <a:pPr algn="just"/>
            <a:r>
              <a:rPr lang="ru-RU" dirty="0">
                <a:solidFill>
                  <a:schemeClr val="accent6"/>
                </a:solidFill>
              </a:rPr>
              <a:t>Если фото отсутствует, то выдается ошибка.</a:t>
            </a:r>
          </a:p>
          <a:p>
            <a:pPr algn="just"/>
            <a:r>
              <a:rPr lang="ru-RU" dirty="0">
                <a:solidFill>
                  <a:schemeClr val="accent6"/>
                </a:solidFill>
              </a:rPr>
              <a:t>Обрабатываем ошибку и ставим 0. </a:t>
            </a:r>
          </a:p>
          <a:p>
            <a:pPr algn="just"/>
            <a:r>
              <a:rPr lang="ru-RU" dirty="0">
                <a:solidFill>
                  <a:schemeClr val="accent6"/>
                </a:solidFill>
              </a:rPr>
              <a:t>Собираем новый список с полями </a:t>
            </a:r>
            <a:r>
              <a:rPr lang="ru-RU" dirty="0" err="1">
                <a:solidFill>
                  <a:schemeClr val="accent6"/>
                </a:solidFill>
              </a:rPr>
              <a:t>id</a:t>
            </a:r>
            <a:r>
              <a:rPr lang="ru-RU" dirty="0">
                <a:solidFill>
                  <a:schemeClr val="accent6"/>
                </a:solidFill>
              </a:rPr>
              <a:t> поста и количество фото.</a:t>
            </a:r>
            <a:endParaRPr lang="ru-KZ" dirty="0">
              <a:solidFill>
                <a:schemeClr val="accent6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1AF34B6-B8F7-AA58-264A-9B3DE93C0392}"/>
              </a:ext>
            </a:extLst>
          </p:cNvPr>
          <p:cNvSpPr txBox="1">
            <a:spLocks/>
          </p:cNvSpPr>
          <p:nvPr/>
        </p:nvSpPr>
        <p:spPr>
          <a:xfrm>
            <a:off x="429655" y="128470"/>
            <a:ext cx="8229600" cy="10689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dirty="0">
                <a:solidFill>
                  <a:srgbClr val="FF0000"/>
                </a:solidFill>
              </a:rPr>
              <a:t>Парсинг </a:t>
            </a:r>
            <a:r>
              <a:rPr lang="en-US" dirty="0" err="1">
                <a:solidFill>
                  <a:srgbClr val="FF0000"/>
                </a:solidFill>
              </a:rPr>
              <a:t>vk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kk-KZ" dirty="0">
                <a:solidFill>
                  <a:srgbClr val="FF0000"/>
                </a:solidFill>
              </a:rPr>
              <a:t>через </a:t>
            </a:r>
            <a:r>
              <a:rPr lang="en-US" dirty="0">
                <a:solidFill>
                  <a:srgbClr val="FF0000"/>
                </a:solidFill>
              </a:rPr>
              <a:t>API</a:t>
            </a:r>
          </a:p>
        </p:txBody>
      </p:sp>
    </p:spTree>
    <p:extLst>
      <p:ext uri="{BB962C8B-B14F-4D97-AF65-F5344CB8AC3E}">
        <p14:creationId xmlns:p14="http://schemas.microsoft.com/office/powerpoint/2010/main" val="2163222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B080E90-096E-9CAD-F736-9ECEB5803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55" y="1350110"/>
            <a:ext cx="8257145" cy="3417149"/>
          </a:xfrm>
        </p:spPr>
        <p:txBody>
          <a:bodyPr/>
          <a:lstStyle/>
          <a:p>
            <a:r>
              <a:rPr lang="ru-RU" dirty="0">
                <a:solidFill>
                  <a:schemeClr val="accent6"/>
                </a:solidFill>
              </a:rPr>
              <a:t>Вызываем </a:t>
            </a:r>
            <a:r>
              <a:rPr lang="en-US" dirty="0">
                <a:solidFill>
                  <a:schemeClr val="accent6"/>
                </a:solidFill>
              </a:rPr>
              <a:t>pandas</a:t>
            </a:r>
          </a:p>
          <a:p>
            <a:endParaRPr lang="ru-KZ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9B15CB-9DED-2AAD-3B7E-D8F634A2B361}"/>
              </a:ext>
            </a:extLst>
          </p:cNvPr>
          <p:cNvSpPr txBox="1">
            <a:spLocks/>
          </p:cNvSpPr>
          <p:nvPr/>
        </p:nvSpPr>
        <p:spPr>
          <a:xfrm>
            <a:off x="429655" y="128470"/>
            <a:ext cx="8229600" cy="10689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dirty="0">
                <a:solidFill>
                  <a:srgbClr val="FF0000"/>
                </a:solidFill>
              </a:rPr>
              <a:t>Парсинг </a:t>
            </a:r>
            <a:r>
              <a:rPr lang="en-US" dirty="0" err="1">
                <a:solidFill>
                  <a:srgbClr val="FF0000"/>
                </a:solidFill>
              </a:rPr>
              <a:t>vk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kk-KZ" dirty="0">
                <a:solidFill>
                  <a:srgbClr val="FF0000"/>
                </a:solidFill>
              </a:rPr>
              <a:t>через </a:t>
            </a:r>
            <a:r>
              <a:rPr lang="en-US" dirty="0">
                <a:solidFill>
                  <a:srgbClr val="FF0000"/>
                </a:solidFill>
              </a:rPr>
              <a:t>API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E1C858-E15C-19D4-B6BE-5847BBA02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475" y="1513893"/>
            <a:ext cx="4275740" cy="338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47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5F842-AB8D-4719-980D-23B232C69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2419045"/>
            <a:ext cx="8229600" cy="1068926"/>
          </a:xfrm>
        </p:spPr>
        <p:txBody>
          <a:bodyPr/>
          <a:lstStyle/>
          <a:p>
            <a:pPr algn="ctr"/>
            <a:r>
              <a:rPr lang="kk-KZ" dirty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65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Определение </a:t>
            </a:r>
            <a:r>
              <a:rPr lang="en-US" dirty="0">
                <a:solidFill>
                  <a:srgbClr val="FF0000"/>
                </a:solidFill>
              </a:rPr>
              <a:t>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377" y="1488402"/>
            <a:ext cx="8543245" cy="351220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B0F0"/>
                </a:solidFill>
              </a:rPr>
              <a:t>API (Application </a:t>
            </a:r>
            <a:r>
              <a:rPr lang="ru-RU" b="1" dirty="0" err="1">
                <a:solidFill>
                  <a:srgbClr val="00B0F0"/>
                </a:solidFill>
              </a:rPr>
              <a:t>Programming</a:t>
            </a:r>
            <a:r>
              <a:rPr lang="ru-RU" b="1" dirty="0">
                <a:solidFill>
                  <a:srgbClr val="00B0F0"/>
                </a:solidFill>
              </a:rPr>
              <a:t> Interface)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— это программный интерфейс, который обеспечивает взаимодействие между различными программными системами. Он определяет набор методов, протоколов и правил, с помощью которых клиентское приложение может отправлять запросы и получать данные от сервера. API служит мостом между компонентами системы, позволяя им безопасно и стандартизировано обмениваться информацией.</a:t>
            </a:r>
          </a:p>
          <a:p>
            <a:pPr marL="0" indent="0">
              <a:buNone/>
            </a:pPr>
            <a:endParaRPr lang="ru-RU" dirty="0">
              <a:solidFill>
                <a:srgbClr val="FFC0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CC1187-BCCB-F76B-3D6A-B7DE27A61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B0F0"/>
                </a:solidFill>
              </a:rPr>
              <a:t>Современные API 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основаны на архитектуре клиент–сервер и чаще всего реализуются в формате REST или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GraphQL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 REST-API передает данные в формате JSON, обеспечивая простоту интеграции, масштабируемость и совместимость с различными языками программирования. Благодаря этому приложения, веб-сервисы и мобильные клиенты могут взаимодействовать с серверной частью независимо от платформы и технологии реализации</a:t>
            </a:r>
            <a:endParaRPr lang="ru-KZ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76C57B-BAC5-44A2-7985-15ED9ADE2869}"/>
              </a:ext>
            </a:extLst>
          </p:cNvPr>
          <p:cNvSpPr txBox="1">
            <a:spLocks/>
          </p:cNvSpPr>
          <p:nvPr/>
        </p:nvSpPr>
        <p:spPr>
          <a:xfrm>
            <a:off x="429655" y="128470"/>
            <a:ext cx="8229600" cy="10689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Современные </a:t>
            </a:r>
            <a:r>
              <a:rPr lang="en-US" dirty="0">
                <a:solidFill>
                  <a:srgbClr val="FF0000"/>
                </a:solidFill>
              </a:rPr>
              <a:t>API</a:t>
            </a:r>
          </a:p>
        </p:txBody>
      </p:sp>
    </p:spTree>
    <p:extLst>
      <p:ext uri="{BB962C8B-B14F-4D97-AF65-F5344CB8AC3E}">
        <p14:creationId xmlns:p14="http://schemas.microsoft.com/office/powerpoint/2010/main" val="33050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25CD27C-EA20-5860-7662-308FE343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rgbClr val="00B0F0"/>
                </a:solidFill>
              </a:rPr>
              <a:t>Web-</a:t>
            </a:r>
            <a:r>
              <a:rPr lang="ru-RU" dirty="0" err="1">
                <a:solidFill>
                  <a:srgbClr val="00B0F0"/>
                </a:solidFill>
              </a:rPr>
              <a:t>scraping</a:t>
            </a:r>
            <a:r>
              <a:rPr lang="ru-RU" dirty="0">
                <a:solidFill>
                  <a:schemeClr val="accent5"/>
                </a:solidFill>
              </a:rPr>
              <a:t> </a:t>
            </a:r>
            <a:r>
              <a:rPr lang="ru-RU" dirty="0">
                <a:solidFill>
                  <a:schemeClr val="accent6"/>
                </a:solidFill>
              </a:rPr>
              <a:t>через API представляет собой метод извлечения данных из веб-ресурсов с помощью официальных интерфейсов взаимодействия, которые предоставляет сайт или платформа. В отличие от классического </a:t>
            </a:r>
            <a:r>
              <a:rPr lang="ru-RU" dirty="0" err="1">
                <a:solidFill>
                  <a:schemeClr val="accent6"/>
                </a:solidFill>
              </a:rPr>
              <a:t>скрапинга</a:t>
            </a:r>
            <a:r>
              <a:rPr lang="ru-RU" dirty="0">
                <a:solidFill>
                  <a:schemeClr val="accent6"/>
                </a:solidFill>
              </a:rPr>
              <a:t> HTML-страниц, где данные извлекаются из разметки, API-подход позволяет получать структурированную информацию напрямую с сервера. Это делает процесс более надежным, быстрым и безопасным, так как исключается необходимость обработки DOM-структуры, обхода динамической подгрузки JavaScript и борьбы с защитными механизмами сайтов.</a:t>
            </a:r>
            <a:endParaRPr lang="ru-KZ" dirty="0">
              <a:solidFill>
                <a:schemeClr val="accent6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938B3F-1A29-398D-936D-B1C69EB15CC2}"/>
              </a:ext>
            </a:extLst>
          </p:cNvPr>
          <p:cNvSpPr txBox="1">
            <a:spLocks/>
          </p:cNvSpPr>
          <p:nvPr/>
        </p:nvSpPr>
        <p:spPr>
          <a:xfrm>
            <a:off x="429655" y="128470"/>
            <a:ext cx="8229600" cy="10689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FF0000"/>
                </a:solidFill>
              </a:rPr>
              <a:t>Web scraping </a:t>
            </a:r>
            <a:r>
              <a:rPr lang="kk-KZ" dirty="0">
                <a:solidFill>
                  <a:srgbClr val="FF0000"/>
                </a:solidFill>
              </a:rPr>
              <a:t>через </a:t>
            </a:r>
            <a:r>
              <a:rPr lang="en-US" dirty="0">
                <a:solidFill>
                  <a:srgbClr val="FF0000"/>
                </a:solidFill>
              </a:rPr>
              <a:t>API</a:t>
            </a:r>
          </a:p>
        </p:txBody>
      </p:sp>
    </p:spTree>
    <p:extLst>
      <p:ext uri="{BB962C8B-B14F-4D97-AF65-F5344CB8AC3E}">
        <p14:creationId xmlns:p14="http://schemas.microsoft.com/office/powerpoint/2010/main" val="2072170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264A61A-461A-C9C2-B2D6-DAE3E8EC1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solidFill>
                  <a:srgbClr val="00B0F0"/>
                </a:solidFill>
              </a:rPr>
              <a:t>Использование API </a:t>
            </a:r>
            <a:r>
              <a:rPr lang="ru-RU" dirty="0">
                <a:solidFill>
                  <a:schemeClr val="accent6"/>
                </a:solidFill>
              </a:rPr>
              <a:t>дает доступ к данным в стандартизированном формате — чаще всего JSON или XML. Клиент отправляет запросы, указывая необходимые параметры, такие как фильтры, ключевые слова, область поиска или период времени. В ответ сервер возвращает упорядоченные данные, которые могут быть сразу сохранены, обработаны и использованы в </a:t>
            </a:r>
            <a:r>
              <a:rPr lang="en-US" dirty="0">
                <a:solidFill>
                  <a:schemeClr val="accent6"/>
                </a:solidFill>
              </a:rPr>
              <a:t>data science</a:t>
            </a:r>
            <a:r>
              <a:rPr lang="ru-RU" dirty="0">
                <a:solidFill>
                  <a:schemeClr val="accent6"/>
                </a:solidFill>
              </a:rPr>
              <a:t>, </a:t>
            </a:r>
            <a:r>
              <a:rPr lang="en-US" dirty="0">
                <a:solidFill>
                  <a:schemeClr val="accent6"/>
                </a:solidFill>
              </a:rPr>
              <a:t>machine learning</a:t>
            </a:r>
            <a:r>
              <a:rPr lang="ru-RU" dirty="0">
                <a:solidFill>
                  <a:schemeClr val="accent6"/>
                </a:solidFill>
              </a:rPr>
              <a:t> или интеграции с другими системами. Такой подход значительно экономит время разработки и снижает вероятность ошибок при парсинге.</a:t>
            </a:r>
            <a:endParaRPr lang="ru-KZ" dirty="0">
              <a:solidFill>
                <a:schemeClr val="accent6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693470-51DD-9BC5-3629-0641A00F112E}"/>
              </a:ext>
            </a:extLst>
          </p:cNvPr>
          <p:cNvSpPr txBox="1">
            <a:spLocks/>
          </p:cNvSpPr>
          <p:nvPr/>
        </p:nvSpPr>
        <p:spPr>
          <a:xfrm>
            <a:off x="429655" y="128470"/>
            <a:ext cx="8229600" cy="10689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dirty="0">
                <a:solidFill>
                  <a:srgbClr val="FF0000"/>
                </a:solidFill>
              </a:rPr>
              <a:t>Использование </a:t>
            </a:r>
            <a:r>
              <a:rPr lang="en-US" dirty="0">
                <a:solidFill>
                  <a:srgbClr val="FF0000"/>
                </a:solidFill>
              </a:rPr>
              <a:t>API</a:t>
            </a:r>
          </a:p>
        </p:txBody>
      </p:sp>
    </p:spTree>
    <p:extLst>
      <p:ext uri="{BB962C8B-B14F-4D97-AF65-F5344CB8AC3E}">
        <p14:creationId xmlns:p14="http://schemas.microsoft.com/office/powerpoint/2010/main" val="158002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, снимок экрана, диаграмма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074BDEA-8C85-97DE-4898-B34A83822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8360"/>
            <a:ext cx="8229600" cy="2653905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EB382CF-0AD1-99A8-2FB4-09A0A2556871}"/>
              </a:ext>
            </a:extLst>
          </p:cNvPr>
          <p:cNvSpPr txBox="1">
            <a:spLocks/>
          </p:cNvSpPr>
          <p:nvPr/>
        </p:nvSpPr>
        <p:spPr>
          <a:xfrm>
            <a:off x="429655" y="128470"/>
            <a:ext cx="8229600" cy="10689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dirty="0">
                <a:solidFill>
                  <a:srgbClr val="FF0000"/>
                </a:solidFill>
              </a:rPr>
              <a:t>Парсинг </a:t>
            </a:r>
            <a:r>
              <a:rPr lang="en-US" dirty="0" err="1">
                <a:solidFill>
                  <a:srgbClr val="FF0000"/>
                </a:solidFill>
              </a:rPr>
              <a:t>vk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kk-KZ" dirty="0">
                <a:solidFill>
                  <a:srgbClr val="FF0000"/>
                </a:solidFill>
              </a:rPr>
              <a:t>через </a:t>
            </a:r>
            <a:r>
              <a:rPr lang="en-US" dirty="0">
                <a:solidFill>
                  <a:srgbClr val="FF0000"/>
                </a:solidFill>
              </a:rPr>
              <a:t>API</a:t>
            </a:r>
          </a:p>
        </p:txBody>
      </p:sp>
    </p:spTree>
    <p:extLst>
      <p:ext uri="{BB962C8B-B14F-4D97-AF65-F5344CB8AC3E}">
        <p14:creationId xmlns:p14="http://schemas.microsoft.com/office/powerpoint/2010/main" val="2715090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7CB7453-1BC6-7E34-42ED-847BF19D1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B0F0"/>
                </a:solidFill>
              </a:rPr>
              <a:t>Для начала работы нам нужен </a:t>
            </a:r>
            <a:r>
              <a:rPr lang="ru-RU" b="1" dirty="0" err="1">
                <a:solidFill>
                  <a:srgbClr val="00B0F0"/>
                </a:solidFill>
              </a:rPr>
              <a:t>user_token</a:t>
            </a:r>
            <a:r>
              <a:rPr lang="ru-RU" dirty="0">
                <a:solidFill>
                  <a:srgbClr val="00B0F0"/>
                </a:solidFill>
              </a:rPr>
              <a:t> из </a:t>
            </a:r>
            <a:r>
              <a:rPr lang="ru-RU" dirty="0" err="1">
                <a:solidFill>
                  <a:srgbClr val="00B0F0"/>
                </a:solidFill>
              </a:rPr>
              <a:t>vk</a:t>
            </a:r>
            <a:r>
              <a:rPr lang="ru-RU" dirty="0"/>
              <a:t>.</a:t>
            </a:r>
          </a:p>
          <a:p>
            <a:r>
              <a:rPr lang="ru-RU" dirty="0">
                <a:solidFill>
                  <a:schemeClr val="accent6"/>
                </a:solidFill>
              </a:rPr>
              <a:t>Для этого нам нужно </a:t>
            </a:r>
            <a:r>
              <a:rPr lang="ru-RU" dirty="0" err="1">
                <a:solidFill>
                  <a:schemeClr val="accent6"/>
                </a:solidFill>
              </a:rPr>
              <a:t>access_token</a:t>
            </a:r>
            <a:r>
              <a:rPr lang="ru-RU" dirty="0">
                <a:solidFill>
                  <a:schemeClr val="accent6"/>
                </a:solidFill>
              </a:rPr>
              <a:t>, </a:t>
            </a:r>
            <a:r>
              <a:rPr lang="ru-RU" dirty="0" err="1">
                <a:solidFill>
                  <a:schemeClr val="accent6"/>
                </a:solidFill>
              </a:rPr>
              <a:t>domain</a:t>
            </a:r>
            <a:r>
              <a:rPr lang="ru-RU" dirty="0">
                <a:solidFill>
                  <a:schemeClr val="accent6"/>
                </a:solidFill>
              </a:rPr>
              <a:t>, </a:t>
            </a:r>
            <a:r>
              <a:rPr lang="ru-RU" dirty="0" err="1">
                <a:solidFill>
                  <a:schemeClr val="accent6"/>
                </a:solidFill>
              </a:rPr>
              <a:t>count</a:t>
            </a:r>
            <a:r>
              <a:rPr lang="ru-RU" dirty="0">
                <a:solidFill>
                  <a:schemeClr val="accent6"/>
                </a:solidFill>
              </a:rPr>
              <a:t>, v, </a:t>
            </a:r>
            <a:r>
              <a:rPr lang="ru-RU" dirty="0" err="1">
                <a:solidFill>
                  <a:schemeClr val="accent6"/>
                </a:solidFill>
              </a:rPr>
              <a:t>filter</a:t>
            </a:r>
            <a:r>
              <a:rPr lang="ru-RU" dirty="0">
                <a:solidFill>
                  <a:schemeClr val="accent6"/>
                </a:solidFill>
              </a:rPr>
              <a:t>.</a:t>
            </a:r>
          </a:p>
          <a:p>
            <a:r>
              <a:rPr lang="ru-RU" dirty="0" err="1">
                <a:solidFill>
                  <a:schemeClr val="accent6"/>
                </a:solidFill>
              </a:rPr>
              <a:t>access_token</a:t>
            </a:r>
            <a:r>
              <a:rPr lang="ru-RU" dirty="0">
                <a:solidFill>
                  <a:schemeClr val="accent6"/>
                </a:solidFill>
              </a:rPr>
              <a:t> – получили на прошлом шаге. </a:t>
            </a:r>
            <a:r>
              <a:rPr lang="ru-RU" dirty="0" err="1">
                <a:solidFill>
                  <a:schemeClr val="accent6"/>
                </a:solidFill>
              </a:rPr>
              <a:t>domain</a:t>
            </a:r>
            <a:r>
              <a:rPr lang="ru-RU" dirty="0">
                <a:solidFill>
                  <a:schemeClr val="accent6"/>
                </a:solidFill>
              </a:rPr>
              <a:t> – название группы вы увидите в </a:t>
            </a:r>
            <a:r>
              <a:rPr lang="ru-RU" dirty="0" err="1">
                <a:solidFill>
                  <a:schemeClr val="accent6"/>
                </a:solidFill>
              </a:rPr>
              <a:t>url</a:t>
            </a:r>
            <a:r>
              <a:rPr lang="ru-RU" dirty="0">
                <a:solidFill>
                  <a:schemeClr val="accent6"/>
                </a:solidFill>
              </a:rPr>
              <a:t> название группы например https://vk.com/</a:t>
            </a:r>
            <a:r>
              <a:rPr lang="ru-RU" b="1" i="1" dirty="0">
                <a:solidFill>
                  <a:schemeClr val="accent6"/>
                </a:solidFill>
              </a:rPr>
              <a:t>adminsclub</a:t>
            </a:r>
            <a:r>
              <a:rPr lang="ru-RU" dirty="0">
                <a:solidFill>
                  <a:schemeClr val="accent6"/>
                </a:solidFill>
              </a:rPr>
              <a:t>. </a:t>
            </a:r>
            <a:r>
              <a:rPr lang="ru-RU" dirty="0" err="1">
                <a:solidFill>
                  <a:schemeClr val="accent6"/>
                </a:solidFill>
              </a:rPr>
              <a:t>count</a:t>
            </a:r>
            <a:r>
              <a:rPr lang="ru-RU" dirty="0">
                <a:solidFill>
                  <a:schemeClr val="accent6"/>
                </a:solidFill>
              </a:rPr>
              <a:t> – количество постов которые можем дернуть. v – версия </a:t>
            </a:r>
            <a:r>
              <a:rPr lang="ru-RU" dirty="0" err="1">
                <a:solidFill>
                  <a:schemeClr val="accent6"/>
                </a:solidFill>
              </a:rPr>
              <a:t>api</a:t>
            </a:r>
            <a:r>
              <a:rPr lang="ru-RU" dirty="0">
                <a:solidFill>
                  <a:schemeClr val="accent6"/>
                </a:solidFill>
              </a:rPr>
              <a:t>. </a:t>
            </a:r>
            <a:r>
              <a:rPr lang="ru-RU" dirty="0" err="1">
                <a:solidFill>
                  <a:schemeClr val="accent6"/>
                </a:solidFill>
              </a:rPr>
              <a:t>filter</a:t>
            </a:r>
            <a:r>
              <a:rPr lang="ru-RU" dirty="0">
                <a:solidFill>
                  <a:schemeClr val="accent6"/>
                </a:solidFill>
              </a:rPr>
              <a:t> – хотим получить только посты от группы устанавливаем </a:t>
            </a:r>
            <a:r>
              <a:rPr lang="ru-RU" dirty="0" err="1">
                <a:solidFill>
                  <a:schemeClr val="accent6"/>
                </a:solidFill>
              </a:rPr>
              <a:t>owner</a:t>
            </a:r>
            <a:r>
              <a:rPr lang="ru-RU" dirty="0">
                <a:solidFill>
                  <a:schemeClr val="accent6"/>
                </a:solidFill>
              </a:rPr>
              <a:t>. </a:t>
            </a:r>
            <a:endParaRPr lang="ru-KZ" dirty="0">
              <a:solidFill>
                <a:schemeClr val="accent6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05BB96-B171-367F-8C85-33B8E554928A}"/>
              </a:ext>
            </a:extLst>
          </p:cNvPr>
          <p:cNvSpPr txBox="1">
            <a:spLocks/>
          </p:cNvSpPr>
          <p:nvPr/>
        </p:nvSpPr>
        <p:spPr>
          <a:xfrm>
            <a:off x="429655" y="128470"/>
            <a:ext cx="8229600" cy="10689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dirty="0">
                <a:solidFill>
                  <a:srgbClr val="FF0000"/>
                </a:solidFill>
              </a:rPr>
              <a:t>Парсинг </a:t>
            </a:r>
            <a:r>
              <a:rPr lang="en-US" dirty="0" err="1">
                <a:solidFill>
                  <a:srgbClr val="FF0000"/>
                </a:solidFill>
              </a:rPr>
              <a:t>vk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kk-KZ" dirty="0">
                <a:solidFill>
                  <a:srgbClr val="FF0000"/>
                </a:solidFill>
              </a:rPr>
              <a:t>через </a:t>
            </a:r>
            <a:r>
              <a:rPr lang="en-US" dirty="0">
                <a:solidFill>
                  <a:srgbClr val="FF0000"/>
                </a:solidFill>
              </a:rPr>
              <a:t>API</a:t>
            </a:r>
          </a:p>
        </p:txBody>
      </p:sp>
    </p:spTree>
    <p:extLst>
      <p:ext uri="{BB962C8B-B14F-4D97-AF65-F5344CB8AC3E}">
        <p14:creationId xmlns:p14="http://schemas.microsoft.com/office/powerpoint/2010/main" val="3042319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954C480-EAE8-8F7D-5E21-F4EE57728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55" y="1502815"/>
            <a:ext cx="8265380" cy="3206805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accent6"/>
                </a:solidFill>
              </a:rPr>
              <a:t>Импортируем библиотеку </a:t>
            </a:r>
            <a:r>
              <a:rPr lang="ru-RU" dirty="0" err="1">
                <a:solidFill>
                  <a:schemeClr val="accent6"/>
                </a:solidFill>
              </a:rPr>
              <a:t>requests</a:t>
            </a:r>
            <a:r>
              <a:rPr lang="ru-RU" dirty="0">
                <a:solidFill>
                  <a:schemeClr val="accent6"/>
                </a:solidFill>
              </a:rPr>
              <a:t>. </a:t>
            </a:r>
          </a:p>
          <a:p>
            <a:pPr algn="just"/>
            <a:r>
              <a:rPr lang="ru-RU" dirty="0">
                <a:solidFill>
                  <a:schemeClr val="accent6"/>
                </a:solidFill>
              </a:rPr>
              <a:t>Создаем тестовый запрос. </a:t>
            </a:r>
          </a:p>
          <a:p>
            <a:pPr algn="just"/>
            <a:r>
              <a:rPr lang="ru-RU" dirty="0" err="1">
                <a:solidFill>
                  <a:schemeClr val="accent6"/>
                </a:solidFill>
              </a:rPr>
              <a:t>Поcле</a:t>
            </a:r>
            <a:r>
              <a:rPr lang="ru-RU" dirty="0">
                <a:solidFill>
                  <a:schemeClr val="accent6"/>
                </a:solidFill>
              </a:rPr>
              <a:t> анализа структуры определяем, что нужен раздел </a:t>
            </a:r>
            <a:r>
              <a:rPr lang="ru-RU" dirty="0" err="1">
                <a:solidFill>
                  <a:schemeClr val="accent6"/>
                </a:solidFill>
              </a:rPr>
              <a:t>items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endParaRPr lang="ru-KZ" dirty="0">
              <a:solidFill>
                <a:schemeClr val="accent6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9E31D0A-B4AC-EB93-F434-DDC5249AD204}"/>
              </a:ext>
            </a:extLst>
          </p:cNvPr>
          <p:cNvSpPr txBox="1">
            <a:spLocks/>
          </p:cNvSpPr>
          <p:nvPr/>
        </p:nvSpPr>
        <p:spPr>
          <a:xfrm>
            <a:off x="429655" y="128470"/>
            <a:ext cx="8229600" cy="10689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dirty="0">
                <a:solidFill>
                  <a:srgbClr val="FF0000"/>
                </a:solidFill>
              </a:rPr>
              <a:t>Парсинг </a:t>
            </a:r>
            <a:r>
              <a:rPr lang="en-US" dirty="0" err="1">
                <a:solidFill>
                  <a:srgbClr val="FF0000"/>
                </a:solidFill>
              </a:rPr>
              <a:t>vk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kk-KZ" dirty="0">
                <a:solidFill>
                  <a:srgbClr val="FF0000"/>
                </a:solidFill>
              </a:rPr>
              <a:t>через </a:t>
            </a:r>
            <a:r>
              <a:rPr lang="en-US" dirty="0">
                <a:solidFill>
                  <a:srgbClr val="FF0000"/>
                </a:solidFill>
              </a:rPr>
              <a:t>API</a:t>
            </a:r>
          </a:p>
        </p:txBody>
      </p:sp>
    </p:spTree>
    <p:extLst>
      <p:ext uri="{BB962C8B-B14F-4D97-AF65-F5344CB8AC3E}">
        <p14:creationId xmlns:p14="http://schemas.microsoft.com/office/powerpoint/2010/main" val="1878068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E806B72-CE4E-DED9-7D5F-122F05380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4076" y="1502815"/>
            <a:ext cx="4975848" cy="32639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29483FD-D44D-A12C-81B1-4E3B85702E86}"/>
              </a:ext>
            </a:extLst>
          </p:cNvPr>
          <p:cNvSpPr txBox="1">
            <a:spLocks/>
          </p:cNvSpPr>
          <p:nvPr/>
        </p:nvSpPr>
        <p:spPr>
          <a:xfrm>
            <a:off x="429655" y="128470"/>
            <a:ext cx="8229600" cy="10689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dirty="0">
                <a:solidFill>
                  <a:srgbClr val="FF0000"/>
                </a:solidFill>
              </a:rPr>
              <a:t>Парсинг </a:t>
            </a:r>
            <a:r>
              <a:rPr lang="en-US" dirty="0" err="1">
                <a:solidFill>
                  <a:srgbClr val="FF0000"/>
                </a:solidFill>
              </a:rPr>
              <a:t>vk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kk-KZ" dirty="0">
                <a:solidFill>
                  <a:srgbClr val="FF0000"/>
                </a:solidFill>
              </a:rPr>
              <a:t>через </a:t>
            </a:r>
            <a:r>
              <a:rPr lang="en-US" dirty="0">
                <a:solidFill>
                  <a:srgbClr val="FF0000"/>
                </a:solidFill>
              </a:rPr>
              <a:t>API</a:t>
            </a:r>
          </a:p>
        </p:txBody>
      </p:sp>
    </p:spTree>
    <p:extLst>
      <p:ext uri="{BB962C8B-B14F-4D97-AF65-F5344CB8AC3E}">
        <p14:creationId xmlns:p14="http://schemas.microsoft.com/office/powerpoint/2010/main" val="1608487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</Words>
  <Application>Microsoft Office PowerPoint</Application>
  <PresentationFormat>Экран (16:9)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Лекция 9 Извлечение данных через API Работа с JSON </vt:lpstr>
      <vt:lpstr>Определение API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2017-08-01T15:40:51Z</dcterms:created>
  <dcterms:modified xsi:type="dcterms:W3CDTF">2025-10-29T07:20:41Z</dcterms:modified>
</cp:coreProperties>
</file>